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4"/>
  </p:notesMasterIdLst>
  <p:sldIdLst>
    <p:sldId id="257" r:id="rId3"/>
    <p:sldId id="262" r:id="rId4"/>
    <p:sldId id="263" r:id="rId5"/>
    <p:sldId id="264" r:id="rId6"/>
    <p:sldId id="265" r:id="rId7"/>
    <p:sldId id="267" r:id="rId8"/>
    <p:sldId id="268" r:id="rId9"/>
    <p:sldId id="266" r:id="rId10"/>
    <p:sldId id="269" r:id="rId11"/>
    <p:sldId id="270" r:id="rId12"/>
    <p:sldId id="271" r:id="rId13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83" autoAdjust="0"/>
    <p:restoredTop sz="85732" autoAdjust="0"/>
  </p:normalViewPr>
  <p:slideViewPr>
    <p:cSldViewPr>
      <p:cViewPr varScale="1">
        <p:scale>
          <a:sx n="70" d="100"/>
          <a:sy n="70" d="100"/>
        </p:scale>
        <p:origin x="-1170" y="-96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8B97CC8-CF04-46C8-ACED-5BB64DFAC69D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2631F70-F5CE-4ED3-A5A8-63F22A6809F6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2D77BBB-C01B-4036-B756-53D1676D9DB2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F3041B9-CFA9-455F-A54C-3AC29D0CA717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1E831A5-A312-458A-92B9-0853837DDEF0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BF03B34-5B9A-439C-8C9D-954390EBEB66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D35F748-3804-4AA3-968A-65AE8E8F4A85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B3F83B-E88C-4CDF-A07D-E2222AFB242C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E817CDD-D88F-49D8-BCC3-551B6F18B063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93869" algn="l"/>
                <a:tab pos="787737" algn="l"/>
                <a:tab pos="1181606" algn="l"/>
                <a:tab pos="1575474" algn="l"/>
                <a:tab pos="1969343" algn="l"/>
                <a:tab pos="2363211" algn="l"/>
                <a:tab pos="2757079" algn="l"/>
              </a:tabLst>
              <a:defRPr sz="2800"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4406DC9-873D-4911-8B3D-433DF94241AD}" type="slidenum">
              <a:rPr lang="ru-RU" altLang="ru-RU" sz="1200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ru-RU" altLang="ru-RU" sz="12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59937-2BA7-4632-BCC8-2159C0D3800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3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4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9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1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7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1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5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9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57608" y="476672"/>
            <a:ext cx="713170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dirty="0"/>
              <a:t>МИНИСТЕРСТВО ОБРАЗОВАНИЯ, </a:t>
            </a:r>
            <a:r>
              <a:rPr lang="ru-RU" smtClean="0"/>
              <a:t>НАУКИ И </a:t>
            </a:r>
            <a:r>
              <a:rPr lang="ru-RU" dirty="0"/>
              <a:t>ИННОВАЦИОННОЙ ПОЛИТИКИ </a:t>
            </a:r>
            <a:endParaRPr lang="ru-RU" dirty="0" smtClean="0"/>
          </a:p>
          <a:p>
            <a:pPr algn="ctr"/>
            <a:r>
              <a:rPr lang="ru-RU" dirty="0" smtClean="0"/>
              <a:t>НОВОСИБИРСКОЙ </a:t>
            </a:r>
            <a:r>
              <a:rPr lang="ru-RU" dirty="0"/>
              <a:t>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57743" y="2420888"/>
            <a:ext cx="69737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Использование </a:t>
            </a: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сети Интернет террористическими и </a:t>
            </a:r>
          </a:p>
          <a:p>
            <a:pPr algn="ctr"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  <a:defRPr/>
            </a:pPr>
            <a:r>
              <a:rPr lang="ru-RU" sz="3200" dirty="0">
                <a:solidFill>
                  <a:srgbClr val="002060"/>
                </a:solidFill>
                <a:latin typeface="Arial Black" panose="020B0A04020102020204" pitchFamily="34" charset="0"/>
              </a:rPr>
              <a:t>экстремистскими организациями</a:t>
            </a:r>
          </a:p>
        </p:txBody>
      </p:sp>
      <p:pic>
        <p:nvPicPr>
          <p:cNvPr id="11" name="Picture 2" descr="C:\Users\fremen\Desktop\Логотип НГПУ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556792"/>
            <a:ext cx="936104" cy="75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2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19669" y="1124744"/>
            <a:ext cx="8229589" cy="1144921"/>
          </a:xfrm>
        </p:spPr>
        <p:txBody>
          <a:bodyPr tIns="35486">
            <a:normAutofit/>
          </a:bodyPr>
          <a:lstStyle/>
          <a:p>
            <a:pPr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БУДЬ ОСТОРОЖЕН!!!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560" y="2132856"/>
            <a:ext cx="8229589" cy="4392488"/>
          </a:xfrm>
        </p:spPr>
        <p:txBody>
          <a:bodyPr>
            <a:normAutofit lnSpcReduction="10000"/>
          </a:bodyPr>
          <a:lstStyle/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Приглашение в закрытые и частные группы в сети Интернет </a:t>
            </a:r>
            <a:r>
              <a:rPr lang="ru-RU" altLang="ru-RU" sz="2400" dirty="0" smtClean="0">
                <a:latin typeface="Arial"/>
                <a:cs typeface="Arial"/>
              </a:rPr>
              <a:t>–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это один из шагов психологической обработки!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Террористы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используют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аккаунтов социальных сетей для выбора цели!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Опасайся появления в переписке «какого-то эксперта»!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 участвуй в беседах о «преследовании мусульман», «ненависти к исламу», «борьбе с верующими», перерастающие в призывы помогать</a:t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«справедливой борьбе».</a:t>
            </a:r>
          </a:p>
        </p:txBody>
      </p:sp>
    </p:spTree>
    <p:extLst>
      <p:ext uri="{BB962C8B-B14F-4D97-AF65-F5344CB8AC3E}">
        <p14:creationId xmlns:p14="http://schemas.microsoft.com/office/powerpoint/2010/main" val="28742455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50158" y="1412776"/>
            <a:ext cx="8415124" cy="4968534"/>
          </a:xfrm>
        </p:spPr>
        <p:txBody>
          <a:bodyPr tIns="35486">
            <a:normAutofit/>
          </a:bodyPr>
          <a:lstStyle/>
          <a:p>
            <a:pPr>
              <a:lnSpc>
                <a:spcPct val="100000"/>
              </a:lnSpc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ГЛАВНОЕ: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 ЗНАЕШЬ ДО КОНЦА, О ЧЕМ РАЗГОВОР, </a:t>
            </a:r>
            <a:r>
              <a:rPr lang="ru-RU" altLang="ru-RU" sz="2400" dirty="0" smtClean="0">
                <a:latin typeface="Arial"/>
                <a:cs typeface="Arial"/>
              </a:rPr>
              <a:t>–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БУДЬ</a:t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СТОРОНЕ!</a:t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ПРИЗЫВАЮТ К ЛИЧНОМУ ДОЛГУ? ВСПОМНИ О ЖЕРТВАХ ТЕРРОРИСТОВ!</a:t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ТЕРРОРИСТ </a:t>
            </a:r>
            <a:r>
              <a:rPr lang="ru-RU" altLang="ru-RU" sz="2400" dirty="0" smtClean="0">
                <a:latin typeface="Arial"/>
                <a:cs typeface="Arial"/>
              </a:rPr>
              <a:t>–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ЧЕЛОВЕК, КОТОРОГО НЕЛЬЗЯ БОЯТЬСЯ И НУЖНО ПОБЕЖДАТЬ ВМЕСТЕ!</a:t>
            </a:r>
          </a:p>
        </p:txBody>
      </p:sp>
    </p:spTree>
    <p:extLst>
      <p:ext uri="{BB962C8B-B14F-4D97-AF65-F5344CB8AC3E}">
        <p14:creationId xmlns:p14="http://schemas.microsoft.com/office/powerpoint/2010/main" val="6477323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828378" y="1820353"/>
            <a:ext cx="7416824" cy="2832783"/>
          </a:xfrm>
        </p:spPr>
        <p:txBody>
          <a:bodyPr tIns="25808" anchor="t"/>
          <a:lstStyle/>
          <a:p>
            <a:pPr marL="84138" indent="12700" algn="ctr">
              <a:lnSpc>
                <a:spcPct val="110000"/>
              </a:lnSpc>
              <a:spcBef>
                <a:spcPts val="1293"/>
              </a:spcBef>
              <a:buSzPct val="45000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  <a:defRPr/>
            </a:pP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Интернет является ключевым средством передачи 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  <a:b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 террористических организаций и проведения пропаганды 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экстремизма.</a:t>
            </a:r>
            <a:endParaRPr lang="ru-RU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09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2394" y="1755558"/>
            <a:ext cx="7713755" cy="3977698"/>
          </a:xfrm>
        </p:spPr>
        <p:txBody>
          <a:bodyPr>
            <a:normAutofit/>
          </a:bodyPr>
          <a:lstStyle/>
          <a:p>
            <a:pPr marL="84138" indent="12700">
              <a:lnSpc>
                <a:spcPct val="100000"/>
              </a:lnSpc>
              <a:spcBef>
                <a:spcPts val="600"/>
              </a:spcBef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Террористы и экстремисты не привнесли ничего принципиально нового в формат передачи информации: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звук;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фотографии;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видео.</a:t>
            </a:r>
          </a:p>
        </p:txBody>
      </p:sp>
    </p:spTree>
    <p:extLst>
      <p:ext uri="{BB962C8B-B14F-4D97-AF65-F5344CB8AC3E}">
        <p14:creationId xmlns:p14="http://schemas.microsoft.com/office/powerpoint/2010/main" val="1852116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2393" y="1772816"/>
            <a:ext cx="7704857" cy="4248472"/>
          </a:xfrm>
        </p:spPr>
        <p:txBody>
          <a:bodyPr>
            <a:normAutofit/>
          </a:bodyPr>
          <a:lstStyle/>
          <a:p>
            <a:pPr marL="391729" indent="-293797">
              <a:lnSpc>
                <a:spcPct val="100000"/>
              </a:lnSpc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Почему именно Интернет?</a:t>
            </a:r>
            <a:endParaRPr lang="ru-RU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346075">
              <a:lnSpc>
                <a:spcPct val="100000"/>
              </a:lnSpc>
              <a:buSzPct val="100000"/>
              <a:buFont typeface="+mj-lt"/>
              <a:buAutoNum type="arabicPeriod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Нет рецензирования в отличие от газет, журналов, радио и телевидения.</a:t>
            </a:r>
          </a:p>
          <a:p>
            <a:pPr marL="442913" indent="-346075">
              <a:lnSpc>
                <a:spcPct val="100000"/>
              </a:lnSpc>
              <a:buSzPct val="100000"/>
              <a:buFont typeface="+mj-lt"/>
              <a:buAutoNum type="arabicPeriod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активного взаимодействия с заинтересованными пользователями.</a:t>
            </a:r>
          </a:p>
          <a:p>
            <a:pPr marL="442913" indent="-346075">
              <a:lnSpc>
                <a:spcPct val="100000"/>
              </a:lnSpc>
              <a:buSzPct val="100000"/>
              <a:buFont typeface="+mj-lt"/>
              <a:buAutoNum type="arabicPeriod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Подача материала в нужном террористам ключе.</a:t>
            </a:r>
          </a:p>
          <a:p>
            <a:pPr marL="442913" indent="-346075">
              <a:lnSpc>
                <a:spcPct val="100000"/>
              </a:lnSpc>
              <a:buSzPct val="100000"/>
              <a:buFont typeface="+mj-lt"/>
              <a:buAutoNum type="arabicPeriod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Относительная простота работы и дешевизна.</a:t>
            </a:r>
          </a:p>
        </p:txBody>
      </p:sp>
    </p:spTree>
    <p:extLst>
      <p:ext uri="{BB962C8B-B14F-4D97-AF65-F5344CB8AC3E}">
        <p14:creationId xmlns:p14="http://schemas.microsoft.com/office/powerpoint/2010/main" val="1353272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8378" y="1412776"/>
            <a:ext cx="7869549" cy="5129826"/>
          </a:xfrm>
        </p:spPr>
        <p:txBody>
          <a:bodyPr>
            <a:normAutofit/>
          </a:bodyPr>
          <a:lstStyle/>
          <a:p>
            <a:pPr marL="97932" indent="0">
              <a:lnSpc>
                <a:spcPct val="100000"/>
              </a:lnSpc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Цели террористов в сети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Интернет: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реклама своей деятельности;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продвижение своей идеологии;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запугивание, использование ложной информации, разрушение эмоциональных и поведенческих установок;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поддержание связи, взаимодействие с другими террористами;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противодействие пропаганде правоохранительных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2836938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2394" y="1700808"/>
            <a:ext cx="7632848" cy="4392488"/>
          </a:xfrm>
        </p:spPr>
        <p:txBody>
          <a:bodyPr>
            <a:normAutofit/>
          </a:bodyPr>
          <a:lstStyle/>
          <a:p>
            <a:pPr marL="84138" indent="12700">
              <a:lnSpc>
                <a:spcPct val="100000"/>
              </a:lnSpc>
              <a:spcBef>
                <a:spcPts val="600"/>
              </a:spcBef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Виды </a:t>
            </a:r>
            <a:r>
              <a:rPr lang="ru-RU" alt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интернет-ресурсов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способствующих распространению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терроризма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55132" indent="-45720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arenR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непосредственно распространяющие;</a:t>
            </a:r>
          </a:p>
          <a:p>
            <a:pPr marL="555132" indent="-45720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arenR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призывающие к террористической деятельности;</a:t>
            </a:r>
          </a:p>
          <a:p>
            <a:pPr marL="555132" indent="-45720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arenR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развивающие ненависть к представителям другой расы и национальности;</a:t>
            </a:r>
          </a:p>
          <a:p>
            <a:pPr marL="555132" indent="-457200">
              <a:lnSpc>
                <a:spcPct val="100000"/>
              </a:lnSpc>
              <a:spcBef>
                <a:spcPts val="600"/>
              </a:spcBef>
              <a:buSzPct val="100000"/>
              <a:buFont typeface="+mj-lt"/>
              <a:buAutoNum type="arabicParenR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справочные тематические сайты.</a:t>
            </a:r>
          </a:p>
        </p:txBody>
      </p:sp>
    </p:spTree>
    <p:extLst>
      <p:ext uri="{BB962C8B-B14F-4D97-AF65-F5344CB8AC3E}">
        <p14:creationId xmlns:p14="http://schemas.microsoft.com/office/powerpoint/2010/main" val="2097225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410" y="1628800"/>
            <a:ext cx="7569739" cy="3960440"/>
          </a:xfrm>
        </p:spPr>
        <p:txBody>
          <a:bodyPr>
            <a:normAutofit fontScale="92500" lnSpcReduction="20000"/>
          </a:bodyPr>
          <a:lstStyle/>
          <a:p>
            <a:pPr marL="97932" indent="0">
              <a:lnSpc>
                <a:spcPct val="110000"/>
              </a:lnSpc>
              <a:spcBef>
                <a:spcPts val="600"/>
              </a:spcBef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информационных ресурсов террористов: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оригинальный дизайн;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яркое оформление;</a:t>
            </a:r>
          </a:p>
          <a:p>
            <a:pPr marL="391729" indent="-293797"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простой </a:t>
            </a:r>
            <a:r>
              <a:rPr lang="ru-RU" alt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веб-ресурса в освоении и поиске информации.</a:t>
            </a:r>
          </a:p>
          <a:p>
            <a:pPr marL="0" indent="0">
              <a:lnSpc>
                <a:spcPct val="110000"/>
              </a:lnSpc>
              <a:spcBef>
                <a:spcPts val="1800"/>
              </a:spcBef>
              <a:buSzPct val="45000"/>
              <a:buNone/>
            </a:pPr>
            <a:r>
              <a:rPr lang="ru-RU" altLang="ru-RU" sz="2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altLang="ru-RU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подачи материала: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ru-RU" altLang="ru-RU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новостные ленты;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45000"/>
              <a:buFont typeface="Wingdings" charset="2"/>
              <a:buChar char=""/>
            </a:pPr>
            <a:r>
              <a:rPr lang="ru-RU" altLang="ru-RU" sz="2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статьи, рассказы.</a:t>
            </a:r>
          </a:p>
          <a:p>
            <a:pPr marL="391729" indent="-293797"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42631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560" y="1604329"/>
            <a:ext cx="8229589" cy="3977698"/>
          </a:xfrm>
        </p:spPr>
        <p:txBody>
          <a:bodyPr>
            <a:normAutofit fontScale="85000" lnSpcReduction="20000"/>
          </a:bodyPr>
          <a:lstStyle/>
          <a:p>
            <a:pPr marL="97932" indent="0">
              <a:lnSpc>
                <a:spcPct val="110000"/>
              </a:lnSpc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Террористы делят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нас: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1729" indent="-293797">
              <a:lnSpc>
                <a:spcPct val="110000"/>
              </a:lnSpc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противников (нас нужно запугать, заставить выполнять их требования);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международную общественность (нужно сформировать у нее целевое мнение о деятельности террористов. Например, любой теракт 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информационная акция по привлечению внимания);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сочувствующих (среди них нужно агитировать, из них нужно взращивать новых активистов);</a:t>
            </a:r>
          </a:p>
          <a:p>
            <a:pPr marL="391729" indent="-293797">
              <a:lnSpc>
                <a:spcPct val="110000"/>
              </a:lnSpc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активных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членов.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592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2394" y="1772817"/>
            <a:ext cx="7713755" cy="3809210"/>
          </a:xfrm>
        </p:spPr>
        <p:txBody>
          <a:bodyPr>
            <a:normAutofit/>
          </a:bodyPr>
          <a:lstStyle/>
          <a:p>
            <a:pPr marL="97932" indent="0">
              <a:lnSpc>
                <a:spcPct val="100000"/>
              </a:lnSpc>
              <a:spcBef>
                <a:spcPts val="600"/>
              </a:spcBef>
              <a:buSzPct val="45000"/>
              <a:buNone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приемы воздействия на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нас: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информация якобы получена из независимых источников;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цитирование «каких-то» документов;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обязательное сопровождение текста фотографиями и видеорядом;</a:t>
            </a:r>
          </a:p>
          <a:p>
            <a:pPr marL="391729" indent="-293797">
              <a:lnSpc>
                <a:spcPct val="100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407571" algn="l"/>
                <a:tab pos="815142" algn="l"/>
                <a:tab pos="1222713" algn="l"/>
                <a:tab pos="1630284" algn="l"/>
                <a:tab pos="2037855" algn="l"/>
                <a:tab pos="2445426" algn="l"/>
                <a:tab pos="2852997" algn="l"/>
                <a:tab pos="3260568" algn="l"/>
                <a:tab pos="3668139" algn="l"/>
                <a:tab pos="4075709" algn="l"/>
                <a:tab pos="4483281" algn="l"/>
                <a:tab pos="4890851" algn="l"/>
                <a:tab pos="5298423" algn="l"/>
                <a:tab pos="5705993" algn="l"/>
                <a:tab pos="6113565" algn="l"/>
                <a:tab pos="6521135" algn="l"/>
                <a:tab pos="6928706" algn="l"/>
                <a:tab pos="7336277" algn="l"/>
                <a:tab pos="7743848" algn="l"/>
                <a:tab pos="8151419" algn="l"/>
              </a:tabLs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свидетельства и мнения «каких-то экспертов».</a:t>
            </a:r>
          </a:p>
        </p:txBody>
      </p:sp>
    </p:spTree>
    <p:extLst>
      <p:ext uri="{BB962C8B-B14F-4D97-AF65-F5344CB8AC3E}">
        <p14:creationId xmlns:p14="http://schemas.microsoft.com/office/powerpoint/2010/main" val="993802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Доклад 16-10-2015_2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</TotalTime>
  <Words>341</Words>
  <Application>Microsoft Office PowerPoint</Application>
  <PresentationFormat>Произвольный</PresentationFormat>
  <Paragraphs>59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1_Default Design</vt:lpstr>
      <vt:lpstr>Доклад 16-10-2015_2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БУДЬ ОСТОРОЖЕН!!!</vt:lpstr>
      <vt:lpstr>ГЛАВНОЕ:  НЕ ЗНАЕШЬ ДО КОНЦА, О ЧЕМ РАЗГОВОР, – БУДЬ В СТОРОНЕ!  ПРИЗЫВАЮТ К ЛИЧНОМУ ДОЛГУ? ВСПОМНИ О ЖЕРТВАХ ТЕРРОРИСТОВ!  ТЕРРОРИСТ – ЧЕЛОВЕК, КОТОРОГО НЕЛЬЗЯ БОЯТЬСЯ И НУЖНО ПОБЕЖДАТЬ ВМЕСТЕ!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elena</cp:lastModifiedBy>
  <cp:revision>135</cp:revision>
  <cp:lastPrinted>2013-02-15T04:39:28Z</cp:lastPrinted>
  <dcterms:created xsi:type="dcterms:W3CDTF">2012-09-16T05:10:25Z</dcterms:created>
  <dcterms:modified xsi:type="dcterms:W3CDTF">2017-08-09T09:46:56Z</dcterms:modified>
</cp:coreProperties>
</file>